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3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4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5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6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7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8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524" r:id="rId4"/>
    <p:sldId id="525" r:id="rId5"/>
    <p:sldId id="262" r:id="rId6"/>
    <p:sldId id="263" r:id="rId7"/>
    <p:sldId id="580" r:id="rId8"/>
    <p:sldId id="581" r:id="rId9"/>
    <p:sldId id="584" r:id="rId10"/>
    <p:sldId id="585" r:id="rId11"/>
    <p:sldId id="575" r:id="rId12"/>
    <p:sldId id="577" r:id="rId13"/>
    <p:sldId id="416" r:id="rId14"/>
    <p:sldId id="417" r:id="rId15"/>
    <p:sldId id="619" r:id="rId16"/>
    <p:sldId id="621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797E"/>
    <a:srgbClr val="EBEBED"/>
    <a:srgbClr val="0D664C"/>
    <a:srgbClr val="669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tags" Target="../tags/tag92.xml"/><Relationship Id="rId18" Type="http://schemas.openxmlformats.org/officeDocument/2006/relationships/notesSlide" Target="../notesSlides/notesSlide6.xml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tags" Target="../tags/tag91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81.xml"/><Relationship Id="rId16" Type="http://schemas.openxmlformats.org/officeDocument/2006/relationships/tags" Target="../tags/tag95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5" Type="http://schemas.openxmlformats.org/officeDocument/2006/relationships/tags" Target="../tags/tag84.xml"/><Relationship Id="rId15" Type="http://schemas.openxmlformats.org/officeDocument/2006/relationships/tags" Target="../tags/tag94.xml"/><Relationship Id="rId10" Type="http://schemas.openxmlformats.org/officeDocument/2006/relationships/tags" Target="../tags/tag89.xml"/><Relationship Id="rId19" Type="http://schemas.openxmlformats.org/officeDocument/2006/relationships/image" Target="../media/image9.png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tags" Target="../tags/tag9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image" Target="../media/image10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image" Target="../media/image1.png"/><Relationship Id="rId5" Type="http://schemas.openxmlformats.org/officeDocument/2006/relationships/tags" Target="../tags/tag10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99.xml"/><Relationship Id="rId9" Type="http://schemas.openxmlformats.org/officeDocument/2006/relationships/tags" Target="../tags/tag10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tags" Target="../tags/tag117.xml"/><Relationship Id="rId18" Type="http://schemas.openxmlformats.org/officeDocument/2006/relationships/image" Target="../media/image10.png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12" Type="http://schemas.openxmlformats.org/officeDocument/2006/relationships/tags" Target="../tags/tag116.xml"/><Relationship Id="rId17" Type="http://schemas.openxmlformats.org/officeDocument/2006/relationships/notesSlide" Target="../notesSlides/notesSlide7.xml"/><Relationship Id="rId2" Type="http://schemas.openxmlformats.org/officeDocument/2006/relationships/tags" Target="../tags/tag106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5" Type="http://schemas.openxmlformats.org/officeDocument/2006/relationships/tags" Target="../tags/tag109.xml"/><Relationship Id="rId15" Type="http://schemas.openxmlformats.org/officeDocument/2006/relationships/tags" Target="../tags/tag119.xml"/><Relationship Id="rId10" Type="http://schemas.openxmlformats.org/officeDocument/2006/relationships/tags" Target="../tags/tag114.xml"/><Relationship Id="rId19" Type="http://schemas.openxmlformats.org/officeDocument/2006/relationships/image" Target="../media/image11.png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tags" Target="../tags/tag132.xml"/><Relationship Id="rId18" Type="http://schemas.openxmlformats.org/officeDocument/2006/relationships/image" Target="../media/image13.png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tags" Target="../tags/tag131.xml"/><Relationship Id="rId17" Type="http://schemas.openxmlformats.org/officeDocument/2006/relationships/notesSlide" Target="../notesSlides/notesSlide8.xml"/><Relationship Id="rId2" Type="http://schemas.openxmlformats.org/officeDocument/2006/relationships/tags" Target="../tags/tag121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tags" Target="../tags/tag130.xml"/><Relationship Id="rId5" Type="http://schemas.openxmlformats.org/officeDocument/2006/relationships/tags" Target="../tags/tag124.xml"/><Relationship Id="rId15" Type="http://schemas.openxmlformats.org/officeDocument/2006/relationships/tags" Target="../tags/tag134.xm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13" Type="http://schemas.openxmlformats.org/officeDocument/2006/relationships/tags" Target="../tags/tag147.xml"/><Relationship Id="rId18" Type="http://schemas.openxmlformats.org/officeDocument/2006/relationships/notesSlide" Target="../notesSlides/notesSlide9.xml"/><Relationship Id="rId3" Type="http://schemas.openxmlformats.org/officeDocument/2006/relationships/tags" Target="../tags/tag137.xml"/><Relationship Id="rId21" Type="http://schemas.openxmlformats.org/officeDocument/2006/relationships/image" Target="../media/image15.png"/><Relationship Id="rId7" Type="http://schemas.openxmlformats.org/officeDocument/2006/relationships/tags" Target="../tags/tag141.xml"/><Relationship Id="rId12" Type="http://schemas.openxmlformats.org/officeDocument/2006/relationships/tags" Target="../tags/tag146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136.xml"/><Relationship Id="rId16" Type="http://schemas.openxmlformats.org/officeDocument/2006/relationships/tags" Target="../tags/tag150.xml"/><Relationship Id="rId20" Type="http://schemas.openxmlformats.org/officeDocument/2006/relationships/image" Target="../media/image14.png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5" Type="http://schemas.openxmlformats.org/officeDocument/2006/relationships/tags" Target="../tags/tag139.xml"/><Relationship Id="rId15" Type="http://schemas.openxmlformats.org/officeDocument/2006/relationships/tags" Target="../tags/tag149.xml"/><Relationship Id="rId10" Type="http://schemas.openxmlformats.org/officeDocument/2006/relationships/tags" Target="../tags/tag144.xml"/><Relationship Id="rId19" Type="http://schemas.openxmlformats.org/officeDocument/2006/relationships/image" Target="../media/image16.png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tags" Target="../tags/tag14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image" Target="../media/image3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notesSlide" Target="../notesSlides/notesSlide2.xml"/><Relationship Id="rId3" Type="http://schemas.openxmlformats.org/officeDocument/2006/relationships/tags" Target="../tags/tag20.xml"/><Relationship Id="rId21" Type="http://schemas.openxmlformats.org/officeDocument/2006/relationships/image" Target="../media/image6.png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19.xml"/><Relationship Id="rId16" Type="http://schemas.openxmlformats.org/officeDocument/2006/relationships/tags" Target="../tags/tag33.xml"/><Relationship Id="rId20" Type="http://schemas.openxmlformats.org/officeDocument/2006/relationships/image" Target="../media/image5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10" Type="http://schemas.openxmlformats.org/officeDocument/2006/relationships/tags" Target="../tags/tag27.xml"/><Relationship Id="rId19" Type="http://schemas.openxmlformats.org/officeDocument/2006/relationships/image" Target="../media/image4.png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tags" Target="../tags/tag46.xml"/><Relationship Id="rId18" Type="http://schemas.openxmlformats.org/officeDocument/2006/relationships/image" Target="../media/image8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17" Type="http://schemas.openxmlformats.org/officeDocument/2006/relationships/notesSlide" Target="../notesSlides/notesSlide3.xml"/><Relationship Id="rId2" Type="http://schemas.openxmlformats.org/officeDocument/2006/relationships/tags" Target="../tags/tag35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5" Type="http://schemas.openxmlformats.org/officeDocument/2006/relationships/tags" Target="../tags/tag38.xml"/><Relationship Id="rId15" Type="http://schemas.openxmlformats.org/officeDocument/2006/relationships/tags" Target="../tags/tag48.xml"/><Relationship Id="rId10" Type="http://schemas.openxmlformats.org/officeDocument/2006/relationships/tags" Target="../tags/tag43.xml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tags" Target="../tags/tag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18" Type="http://schemas.openxmlformats.org/officeDocument/2006/relationships/image" Target="../media/image9.pn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notesSlide" Target="../notesSlides/notesSlide4.xml"/><Relationship Id="rId2" Type="http://schemas.openxmlformats.org/officeDocument/2006/relationships/tags" Target="../tags/tag50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5" Type="http://schemas.openxmlformats.org/officeDocument/2006/relationships/tags" Target="../tags/tag53.xml"/><Relationship Id="rId15" Type="http://schemas.openxmlformats.org/officeDocument/2006/relationships/tags" Target="../tags/tag63.xml"/><Relationship Id="rId10" Type="http://schemas.openxmlformats.org/officeDocument/2006/relationships/tags" Target="../tags/tag58.xml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tags" Target="../tags/tag6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notesSlide" Target="../notesSlides/notesSlide5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10" Type="http://schemas.openxmlformats.org/officeDocument/2006/relationships/tags" Target="../tags/tag73.xml"/><Relationship Id="rId19" Type="http://schemas.openxmlformats.org/officeDocument/2006/relationships/image" Target="../media/image9.pn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>
          <a:xfrm>
            <a:off x="-34925" y="0"/>
            <a:ext cx="12226925" cy="6929755"/>
          </a:xfrm>
          <a:prstGeom prst="snip2DiagRect">
            <a:avLst>
              <a:gd name="adj1" fmla="val 0"/>
              <a:gd name="adj2" fmla="val 48636"/>
            </a:avLst>
          </a:prstGeom>
          <a:solidFill>
            <a:srgbClr val="0D664C">
              <a:alpha val="6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18465" y="6218555"/>
            <a:ext cx="377190" cy="391795"/>
          </a:xfrm>
          <a:prstGeom prst="rect">
            <a:avLst/>
          </a:prstGeom>
          <a:solidFill>
            <a:srgbClr val="0D664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90245" y="716280"/>
            <a:ext cx="1951355" cy="2026920"/>
          </a:xfrm>
          <a:prstGeom prst="rect">
            <a:avLst/>
          </a:prstGeom>
          <a:solidFill>
            <a:srgbClr val="0D664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67435" y="358140"/>
            <a:ext cx="5001260" cy="3429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6000" b="1">
                <a:solidFill>
                  <a:schemeClr val="bg1"/>
                </a:solidFill>
                <a:latin typeface="David" panose="020E0502060401010101" charset="0"/>
                <a:ea typeface="hakuyoxingshu7000" panose="02000600000000000000" charset="-122"/>
                <a:cs typeface="David" panose="020E0502060401010101" charset="0"/>
              </a:rPr>
              <a:t>01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0" y="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+mn-ea"/>
                <a:cs typeface="Consolas" panose="020B0609020204030204" charset="0"/>
              </a:rPr>
              <a:t>F - LG201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18465" y="3615690"/>
            <a:ext cx="9059545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400" b="1">
                <a:solidFill>
                  <a:srgbClr val="0D664C"/>
                </a:solidFill>
                <a:latin typeface="微软雅黑" panose="020B0503020204020204" charset="-122"/>
                <a:ea typeface="微软雅黑" panose="020B0503020204020204" charset="-122"/>
                <a:cs typeface="Consolas" panose="020B0609020204030204" charset="0"/>
              </a:rPr>
              <a:t>Solar integrated floodlight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884045" y="4403725"/>
            <a:ext cx="391287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bg2"/>
                </a:solidFill>
                <a:latin typeface="站酷高端黑" panose="02010600030101010101" charset="-122"/>
                <a:ea typeface="站酷高端黑" panose="02010600030101010101" charset="-122"/>
                <a:cs typeface="Consolas" panose="020B0609020204030204" charset="0"/>
              </a:rPr>
              <a:t>Provide a new energy portable lighting experience</a:t>
            </a:r>
          </a:p>
        </p:txBody>
      </p:sp>
      <p:pic>
        <p:nvPicPr>
          <p:cNvPr id="16" name="图片 15" descr="logo绿-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745" y="197485"/>
            <a:ext cx="2291080" cy="741045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/>
        </p:nvPicPr>
        <p:blipFill>
          <a:blip r:embed="rId3"/>
          <a:srcRect l="21562" t="11972" r="25451" b="21778"/>
          <a:stretch>
            <a:fillRect/>
          </a:stretch>
        </p:blipFill>
        <p:spPr>
          <a:xfrm rot="19620000">
            <a:off x="8328025" y="3030220"/>
            <a:ext cx="4017010" cy="33483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-60325" y="-57785"/>
            <a:ext cx="12294870" cy="691515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287655" y="723265"/>
            <a:ext cx="3886200" cy="762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4000">
                <a:srgbClr val="0D664C"/>
              </a:gs>
              <a:gs pos="0">
                <a:srgbClr val="0D664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7008495" y="74930"/>
            <a:ext cx="363855" cy="36385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2000">
                <a:srgbClr val="0D664C"/>
              </a:gs>
              <a:gs pos="0">
                <a:srgbClr val="0D664C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8879205" y="5735320"/>
            <a:ext cx="223520" cy="236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196850" y="5978525"/>
            <a:ext cx="790575" cy="79057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2000">
                <a:srgbClr val="0D664C"/>
              </a:gs>
              <a:gs pos="0">
                <a:srgbClr val="0D664C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203440" y="2865755"/>
            <a:ext cx="4534535" cy="76200"/>
          </a:xfrm>
          <a:prstGeom prst="rect">
            <a:avLst/>
          </a:prstGeom>
          <a:gradFill>
            <a:gsLst>
              <a:gs pos="100000">
                <a:schemeClr val="bg1">
                  <a:alpha val="1000"/>
                </a:schemeClr>
              </a:gs>
              <a:gs pos="54000">
                <a:srgbClr val="0D664C"/>
              </a:gs>
              <a:gs pos="0">
                <a:srgbClr val="0D664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7575550" y="7493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Consolas" panose="020B0609020204030204" charset="0"/>
                <a:sym typeface="+mn-ea"/>
              </a:rPr>
              <a:t>F -  LG305</a:t>
            </a: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8745220" y="1026795"/>
            <a:ext cx="489140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 - 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LG3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0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5-3W 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3W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  <a:sym typeface="+mn-ea"/>
              </a:rPr>
              <a:t>450lm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  <a:sym typeface="+mn-ea"/>
              </a:rPr>
              <a:t>3.7V-2000m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Ah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5.5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V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-1.5W 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  <a:sym typeface="+mn-ea"/>
              </a:rPr>
              <a:t>Monocrystalline silicon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287655" y="24511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Consolas" panose="020B0609020204030204" charset="0"/>
              </a:rPr>
              <a:t>Characteristics</a:t>
            </a: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7025005" y="1034415"/>
            <a:ext cx="172021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Model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Power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  <a:sym typeface="+mn-ea"/>
              </a:rPr>
              <a:t>Luminous flux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Battery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Solar panel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7025005" y="2880995"/>
            <a:ext cx="1854200" cy="316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</a:t>
            </a: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 level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Material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Functional feature</a:t>
            </a:r>
          </a:p>
          <a:p>
            <a:pPr>
              <a:lnSpc>
                <a:spcPct val="130000"/>
              </a:lnSpc>
            </a:pPr>
            <a:endParaRPr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charging time</a:t>
            </a:r>
          </a:p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Working time</a:t>
            </a:r>
          </a:p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Color</a:t>
            </a: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7025005" y="4038600"/>
            <a:ext cx="5144770" cy="1120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endParaRPr lang="en-US" sz="1300">
              <a:solidFill>
                <a:schemeClr val="tx1">
                  <a:lumMod val="50000"/>
                  <a:lumOff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pic>
        <p:nvPicPr>
          <p:cNvPr id="4" name="图片 3" descr="套灯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9"/>
          <a:srcRect l="57371" t="177" r="29204" b="59733"/>
          <a:stretch>
            <a:fillRect/>
          </a:stretch>
        </p:blipFill>
        <p:spPr>
          <a:xfrm>
            <a:off x="2262505" y="1337310"/>
            <a:ext cx="2487295" cy="418338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8745220" y="2880995"/>
            <a:ext cx="4891405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IP54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PC+ABS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5"/>
            </p:custDataLst>
          </p:nvPr>
        </p:nvSpPr>
        <p:spPr>
          <a:xfrm>
            <a:off x="8745220" y="5082540"/>
            <a:ext cx="4891405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6-8 h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100%-2h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6"/>
            </p:custDataLst>
          </p:nvPr>
        </p:nvSpPr>
        <p:spPr>
          <a:xfrm>
            <a:off x="8745220" y="3762375"/>
            <a:ext cx="2529840" cy="1209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1st gear: 100% brightness, 2nd gear: 50% brightness, 3rd gear: 20% brightness, 4th gear RGB.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剪去对角的矩形 3"/>
          <p:cNvSpPr/>
          <p:nvPr>
            <p:custDataLst>
              <p:tags r:id="rId1"/>
            </p:custDataLst>
          </p:nvPr>
        </p:nvSpPr>
        <p:spPr>
          <a:xfrm>
            <a:off x="-34925" y="0"/>
            <a:ext cx="12226925" cy="6929755"/>
          </a:xfrm>
          <a:prstGeom prst="snip2DiagRect">
            <a:avLst>
              <a:gd name="adj1" fmla="val 0"/>
              <a:gd name="adj2" fmla="val 48636"/>
            </a:avLst>
          </a:prstGeom>
          <a:solidFill>
            <a:srgbClr val="0D664C">
              <a:alpha val="6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418465" y="6218555"/>
            <a:ext cx="377190" cy="391795"/>
          </a:xfrm>
          <a:prstGeom prst="rect">
            <a:avLst/>
          </a:prstGeom>
          <a:solidFill>
            <a:srgbClr val="0D664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690245" y="716280"/>
            <a:ext cx="1951355" cy="2026920"/>
          </a:xfrm>
          <a:prstGeom prst="rect">
            <a:avLst/>
          </a:prstGeom>
          <a:solidFill>
            <a:srgbClr val="0D664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067435" y="358140"/>
            <a:ext cx="5001260" cy="3429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6000" b="1">
                <a:solidFill>
                  <a:schemeClr val="bg1"/>
                </a:solidFill>
                <a:latin typeface="David" panose="020E0502060401010101" charset="0"/>
                <a:ea typeface="hakuyoxingshu7000" panose="02000600000000000000" charset="-122"/>
                <a:cs typeface="David" panose="020E0502060401010101" charset="0"/>
              </a:rPr>
              <a:t>06</a:t>
            </a: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0" y="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+mn-ea"/>
                <a:cs typeface="Consolas" panose="020B0609020204030204" charset="0"/>
              </a:rPr>
              <a:t>F - WL106</a:t>
            </a: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795655" y="3615690"/>
            <a:ext cx="9059545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400" b="1">
                <a:solidFill>
                  <a:srgbClr val="0D664C"/>
                </a:solidFill>
                <a:latin typeface="微软雅黑" panose="020B0503020204020204" charset="-122"/>
                <a:ea typeface="微软雅黑" panose="020B0503020204020204" charset="-122"/>
                <a:cs typeface="Consolas" panose="020B0609020204030204" charset="0"/>
              </a:rPr>
              <a:t>Solar five sided wall lamp</a:t>
            </a: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1884045" y="4403725"/>
            <a:ext cx="391287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bg2"/>
                </a:solidFill>
                <a:latin typeface="站酷高端黑" panose="02010600030101010101" charset="-122"/>
                <a:ea typeface="站酷高端黑" panose="02010600030101010101" charset="-122"/>
                <a:cs typeface="Consolas" panose="020B0609020204030204" charset="0"/>
              </a:rPr>
              <a:t>Security lights WALL LAMP</a:t>
            </a:r>
          </a:p>
        </p:txBody>
      </p:sp>
      <p:pic>
        <p:nvPicPr>
          <p:cNvPr id="16" name="图片 15" descr="logo绿-0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643745" y="197485"/>
            <a:ext cx="2291080" cy="741045"/>
          </a:xfrm>
          <a:prstGeom prst="rect">
            <a:avLst/>
          </a:prstGeom>
        </p:spPr>
      </p:pic>
      <p:pic>
        <p:nvPicPr>
          <p:cNvPr id="54" name="图片 53" descr="三头黑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rcRect l="23325" r="20738"/>
          <a:stretch>
            <a:fillRect/>
          </a:stretch>
        </p:blipFill>
        <p:spPr>
          <a:xfrm>
            <a:off x="8044180" y="2325370"/>
            <a:ext cx="3759200" cy="37877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-60325" y="-57785"/>
            <a:ext cx="12294870" cy="6915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287655" y="723265"/>
            <a:ext cx="3886200" cy="762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4000">
                <a:srgbClr val="0D664C"/>
              </a:gs>
              <a:gs pos="0">
                <a:srgbClr val="0D664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9634220" y="74930"/>
            <a:ext cx="363855" cy="36385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2000">
                <a:srgbClr val="0D664C"/>
              </a:gs>
              <a:gs pos="0">
                <a:srgbClr val="0D664C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048385" y="4592955"/>
            <a:ext cx="9493885" cy="204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</a:t>
            </a: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 level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Material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Functional feature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Design Description</a:t>
            </a: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Color</a:t>
            </a:r>
          </a:p>
        </p:txBody>
      </p:sp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2921635" y="6327140"/>
            <a:ext cx="301625" cy="31369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196850" y="5978525"/>
            <a:ext cx="790575" cy="79057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2000">
                <a:srgbClr val="0D664C"/>
              </a:gs>
              <a:gs pos="0">
                <a:srgbClr val="0D664C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025005" y="1034415"/>
            <a:ext cx="489140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Model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Power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Luminous flux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Battery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Solar panel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7025005" y="3103880"/>
            <a:ext cx="5340350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Model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Power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Luminous flux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Battery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Solar panel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7203440" y="2819400"/>
            <a:ext cx="4534535" cy="76200"/>
          </a:xfrm>
          <a:prstGeom prst="rect">
            <a:avLst/>
          </a:prstGeom>
          <a:gradFill>
            <a:gsLst>
              <a:gs pos="100000">
                <a:schemeClr val="bg1">
                  <a:alpha val="1000"/>
                </a:schemeClr>
              </a:gs>
              <a:gs pos="54000">
                <a:srgbClr val="0D664C"/>
              </a:gs>
              <a:gs pos="0">
                <a:srgbClr val="0D664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10201275" y="7493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Consolas" panose="020B0609020204030204" charset="0"/>
              </a:rPr>
              <a:t>F - WL106</a:t>
            </a: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8870950" y="1026795"/>
            <a:ext cx="489140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F-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WL106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-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6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6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6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00lm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18650-3.7V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24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00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A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h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6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V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2.4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 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  <a:sym typeface="+mn-ea"/>
              </a:rPr>
              <a:t>Monocrystalline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 silicon</a:t>
            </a: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8870950" y="3103880"/>
            <a:ext cx="5340350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F-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WL106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-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11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11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11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00lm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18650-3.7V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40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00MA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6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V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3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 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  <a:sym typeface="+mn-ea"/>
              </a:rPr>
              <a:t>Monocrystalline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 silicon</a:t>
            </a: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2863215" y="4592955"/>
            <a:ext cx="8875395" cy="1305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54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PC+ABS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Induction mode, turn off the light after 20 seconds; 2nd gear sensing mode, 15% slightly lit after 20 seconds</a:t>
            </a: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.3nd:1 minute 100%,1-10minute 75%,10-30minute 50%,30minute-5hs 15%,5hs-10hs 5%.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product structure in line with current customer aesthetics, split and integrated design, solar panels and lamp bodies can rotate at different angles, not limited by the angle of sunlight.</a:t>
            </a:r>
          </a:p>
        </p:txBody>
      </p:sp>
      <p:sp>
        <p:nvSpPr>
          <p:cNvPr id="21" name="文本框 20"/>
          <p:cNvSpPr txBox="1"/>
          <p:nvPr>
            <p:custDataLst>
              <p:tags r:id="rId14"/>
            </p:custDataLst>
          </p:nvPr>
        </p:nvSpPr>
        <p:spPr>
          <a:xfrm>
            <a:off x="287655" y="24511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Consolas" panose="020B0609020204030204" charset="0"/>
              </a:rPr>
              <a:t>Characteristics</a:t>
            </a:r>
          </a:p>
        </p:txBody>
      </p:sp>
      <p:pic>
        <p:nvPicPr>
          <p:cNvPr id="54" name="图片 53" descr="三头黑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8"/>
          <a:srcRect l="23325" r="20738"/>
          <a:stretch>
            <a:fillRect/>
          </a:stretch>
        </p:blipFill>
        <p:spPr>
          <a:xfrm>
            <a:off x="3223260" y="878205"/>
            <a:ext cx="3656330" cy="3684270"/>
          </a:xfrm>
          <a:prstGeom prst="rect">
            <a:avLst/>
          </a:prstGeom>
        </p:spPr>
      </p:pic>
      <p:pic>
        <p:nvPicPr>
          <p:cNvPr id="6" name="图片 5" descr="F-WL106-10W"/>
          <p:cNvPicPr>
            <a:picLocks noChangeAspect="1"/>
          </p:cNvPicPr>
          <p:nvPr/>
        </p:nvPicPr>
        <p:blipFill>
          <a:blip r:embed="rId19"/>
          <a:srcRect l="18519" t="5184" r="28042" b="5272"/>
          <a:stretch>
            <a:fillRect/>
          </a:stretch>
        </p:blipFill>
        <p:spPr>
          <a:xfrm>
            <a:off x="71120" y="1234440"/>
            <a:ext cx="3394075" cy="31984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>
          <a:xfrm>
            <a:off x="-34925" y="0"/>
            <a:ext cx="12226925" cy="6929755"/>
          </a:xfrm>
          <a:prstGeom prst="snip2DiagRect">
            <a:avLst>
              <a:gd name="adj1" fmla="val 0"/>
              <a:gd name="adj2" fmla="val 48636"/>
            </a:avLst>
          </a:prstGeom>
          <a:solidFill>
            <a:srgbClr val="0D664C">
              <a:alpha val="6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18465" y="6218555"/>
            <a:ext cx="377190" cy="391795"/>
          </a:xfrm>
          <a:prstGeom prst="rect">
            <a:avLst/>
          </a:prstGeom>
          <a:solidFill>
            <a:srgbClr val="0D664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90245" y="716280"/>
            <a:ext cx="1951355" cy="2026920"/>
          </a:xfrm>
          <a:prstGeom prst="rect">
            <a:avLst/>
          </a:prstGeom>
          <a:solidFill>
            <a:srgbClr val="0D664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67435" y="358140"/>
            <a:ext cx="5001260" cy="3429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6000" b="1">
                <a:solidFill>
                  <a:schemeClr val="bg1"/>
                </a:solidFill>
                <a:latin typeface="David" panose="020E0502060401010101" charset="0"/>
                <a:ea typeface="hakuyoxingshu7000" panose="02000600000000000000" charset="-122"/>
                <a:cs typeface="David" panose="020E0502060401010101" charset="0"/>
              </a:rPr>
              <a:t>07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0" y="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+mn-ea"/>
                <a:cs typeface="Consolas" panose="020B0609020204030204" charset="0"/>
              </a:rPr>
              <a:t>F - GL116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67435" y="3615690"/>
            <a:ext cx="9059545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400" b="1">
                <a:solidFill>
                  <a:srgbClr val="0D664C"/>
                </a:solidFill>
                <a:latin typeface="微软雅黑" panose="020B0503020204020204" charset="-122"/>
                <a:ea typeface="微软雅黑" panose="020B0503020204020204" charset="-122"/>
                <a:cs typeface="Consolas" panose="020B0609020204030204" charset="0"/>
              </a:rPr>
              <a:t>Solar Grass Light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884045" y="4403725"/>
            <a:ext cx="391287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bg2"/>
                </a:solidFill>
                <a:latin typeface="站酷高端黑" panose="02010600030101010101" charset="-122"/>
                <a:ea typeface="站酷高端黑" panose="02010600030101010101" charset="-122"/>
                <a:cs typeface="Consolas" panose="020B0609020204030204" charset="0"/>
              </a:rPr>
              <a:t>Provide full range of ground mounted lighting</a:t>
            </a:r>
          </a:p>
        </p:txBody>
      </p:sp>
      <p:pic>
        <p:nvPicPr>
          <p:cNvPr id="16" name="图片 15" descr="logo绿-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745" y="197485"/>
            <a:ext cx="2291080" cy="741045"/>
          </a:xfrm>
          <a:prstGeom prst="rect">
            <a:avLst/>
          </a:prstGeom>
        </p:spPr>
      </p:pic>
      <p:pic>
        <p:nvPicPr>
          <p:cNvPr id="3" name="图片 2" descr="116地插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915" y="2497455"/>
            <a:ext cx="7484110" cy="42094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-60325" y="-57785"/>
            <a:ext cx="12294870" cy="691515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287655" y="723265"/>
            <a:ext cx="3886200" cy="762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4000">
                <a:srgbClr val="0D664C"/>
              </a:gs>
              <a:gs pos="0">
                <a:srgbClr val="0D664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9634220" y="74930"/>
            <a:ext cx="363855" cy="36385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2000">
                <a:srgbClr val="0D664C"/>
              </a:gs>
              <a:gs pos="0">
                <a:srgbClr val="0D664C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077595" y="4903470"/>
            <a:ext cx="949388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</a:t>
            </a: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 level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Material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Functional feature</a:t>
            </a: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Color</a:t>
            </a:r>
          </a:p>
        </p:txBody>
      </p:sp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2863215" y="6042025"/>
            <a:ext cx="301625" cy="31369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196850" y="5978525"/>
            <a:ext cx="790575" cy="79057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2000">
                <a:srgbClr val="0D664C"/>
              </a:gs>
              <a:gs pos="0">
                <a:srgbClr val="0D664C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025005" y="1034415"/>
            <a:ext cx="489140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Model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Power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Luminous flux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Battery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Solar panel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7025005" y="3103880"/>
            <a:ext cx="5340350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Model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Power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Luminous flux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Battery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Solar panel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7203440" y="2819400"/>
            <a:ext cx="4534535" cy="76200"/>
          </a:xfrm>
          <a:prstGeom prst="rect">
            <a:avLst/>
          </a:prstGeom>
          <a:gradFill>
            <a:gsLst>
              <a:gs pos="100000">
                <a:schemeClr val="bg1">
                  <a:alpha val="1000"/>
                </a:schemeClr>
              </a:gs>
              <a:gs pos="54000">
                <a:srgbClr val="0D664C"/>
              </a:gs>
              <a:gs pos="0">
                <a:srgbClr val="0D664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10201275" y="7493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Consolas" panose="020B0609020204030204" charset="0"/>
              </a:rPr>
              <a:t>F - GL116</a:t>
            </a: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8870950" y="1026795"/>
            <a:ext cx="489140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F-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GL116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-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3*0.2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3*0.2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3*45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lm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18650-3.7V 1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00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A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h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5.5V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2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 polycrystalline silicon</a:t>
            </a: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8870950" y="3103880"/>
            <a:ext cx="5340350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F-LG201-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5*0.2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5*0.2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5*45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lm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18650-3.7V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24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00MA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5.5V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2.5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 polycrystalline silicon</a:t>
            </a: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2761615" y="4903470"/>
            <a:ext cx="9493885" cy="1305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65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PC+ABS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Charging time 4-5 hours, automatic sensing at night with continuous light on for 10-12 hours.</a:t>
            </a:r>
          </a:p>
        </p:txBody>
      </p:sp>
      <p:sp>
        <p:nvSpPr>
          <p:cNvPr id="21" name="文本框 20"/>
          <p:cNvSpPr txBox="1"/>
          <p:nvPr>
            <p:custDataLst>
              <p:tags r:id="rId14"/>
            </p:custDataLst>
          </p:nvPr>
        </p:nvSpPr>
        <p:spPr>
          <a:xfrm>
            <a:off x="287655" y="24511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Consolas" panose="020B0609020204030204" charset="0"/>
              </a:rPr>
              <a:t>Characteristics</a:t>
            </a:r>
          </a:p>
        </p:txBody>
      </p:sp>
      <p:pic>
        <p:nvPicPr>
          <p:cNvPr id="5" name="图片 4" descr="116地插灯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74800" y="1485900"/>
            <a:ext cx="4939665" cy="2778125"/>
          </a:xfrm>
          <a:prstGeom prst="rect">
            <a:avLst/>
          </a:prstGeom>
        </p:spPr>
      </p:pic>
      <p:pic>
        <p:nvPicPr>
          <p:cNvPr id="6" name="图片 5" descr="116地插灯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8"/>
          <a:srcRect/>
          <a:stretch>
            <a:fillRect/>
          </a:stretch>
        </p:blipFill>
        <p:spPr>
          <a:xfrm>
            <a:off x="0" y="1486535"/>
            <a:ext cx="4939665" cy="27781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779" h="4375">
                <a:moveTo>
                  <a:pt x="0" y="0"/>
                </a:moveTo>
                <a:lnTo>
                  <a:pt x="7779" y="0"/>
                </a:lnTo>
                <a:lnTo>
                  <a:pt x="7779" y="4375"/>
                </a:lnTo>
                <a:lnTo>
                  <a:pt x="6668" y="4375"/>
                </a:lnTo>
                <a:lnTo>
                  <a:pt x="6668" y="152"/>
                </a:lnTo>
                <a:lnTo>
                  <a:pt x="3573" y="152"/>
                </a:lnTo>
                <a:lnTo>
                  <a:pt x="3573" y="4375"/>
                </a:lnTo>
                <a:lnTo>
                  <a:pt x="0" y="4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8" name="矩形 17"/>
          <p:cNvSpPr/>
          <p:nvPr/>
        </p:nvSpPr>
        <p:spPr>
          <a:xfrm>
            <a:off x="988060" y="2096135"/>
            <a:ext cx="1200785" cy="191960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>
          <a:xfrm>
            <a:off x="-34925" y="0"/>
            <a:ext cx="12226925" cy="6929755"/>
          </a:xfrm>
          <a:prstGeom prst="snip2DiagRect">
            <a:avLst>
              <a:gd name="adj1" fmla="val 0"/>
              <a:gd name="adj2" fmla="val 48636"/>
            </a:avLst>
          </a:prstGeom>
          <a:solidFill>
            <a:srgbClr val="0D664C">
              <a:alpha val="6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18465" y="6218555"/>
            <a:ext cx="377190" cy="391795"/>
          </a:xfrm>
          <a:prstGeom prst="rect">
            <a:avLst/>
          </a:prstGeom>
          <a:solidFill>
            <a:srgbClr val="0D664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90245" y="716280"/>
            <a:ext cx="1951355" cy="2026920"/>
          </a:xfrm>
          <a:prstGeom prst="rect">
            <a:avLst/>
          </a:prstGeom>
          <a:solidFill>
            <a:srgbClr val="0D664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67435" y="358140"/>
            <a:ext cx="5001260" cy="3429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6000" b="1">
                <a:solidFill>
                  <a:schemeClr val="bg1"/>
                </a:solidFill>
                <a:latin typeface="David" panose="020E0502060401010101" charset="0"/>
                <a:ea typeface="hakuyoxingshu7000" panose="02000600000000000000" charset="-122"/>
                <a:cs typeface="David" panose="020E0502060401010101" charset="0"/>
              </a:rPr>
              <a:t>17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0" y="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+mn-ea"/>
                <a:cs typeface="Consolas" panose="020B0609020204030204" charset="0"/>
              </a:rPr>
              <a:t>F – LG601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84200" y="3615690"/>
            <a:ext cx="9059545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400" b="1">
                <a:solidFill>
                  <a:srgbClr val="0D664C"/>
                </a:solidFill>
                <a:latin typeface="微软雅黑" panose="020B0503020204020204" charset="-122"/>
                <a:ea typeface="微软雅黑" panose="020B0503020204020204" charset="-122"/>
                <a:cs typeface="Consolas" panose="020B0609020204030204" charset="0"/>
              </a:rPr>
              <a:t>Solar projection light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813685" y="4872990"/>
            <a:ext cx="391287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bg2"/>
                </a:solidFill>
                <a:latin typeface="站酷高端黑" panose="02010600030101010101" charset="-122"/>
                <a:ea typeface="站酷高端黑" panose="02010600030101010101" charset="-122"/>
                <a:cs typeface="Consolas" panose="020B0609020204030204" charset="0"/>
              </a:rPr>
              <a:t>Simple and fashionable design with higher luminous flux split solar projector</a:t>
            </a:r>
          </a:p>
        </p:txBody>
      </p:sp>
      <p:pic>
        <p:nvPicPr>
          <p:cNvPr id="16" name="图片 15" descr="logo绿-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745" y="197485"/>
            <a:ext cx="2291080" cy="741045"/>
          </a:xfrm>
          <a:prstGeom prst="rect">
            <a:avLst/>
          </a:prstGeom>
        </p:spPr>
      </p:pic>
      <p:pic>
        <p:nvPicPr>
          <p:cNvPr id="4" name="图片 3" descr="LG111-正面"/>
          <p:cNvPicPr>
            <a:picLocks noChangeAspect="1"/>
          </p:cNvPicPr>
          <p:nvPr/>
        </p:nvPicPr>
        <p:blipFill>
          <a:blip r:embed="rId3"/>
          <a:srcRect l="12148" t="21185" r="13185" b="18074"/>
          <a:stretch>
            <a:fillRect/>
          </a:stretch>
        </p:blipFill>
        <p:spPr>
          <a:xfrm>
            <a:off x="6918325" y="3787775"/>
            <a:ext cx="2412365" cy="1962785"/>
          </a:xfrm>
          <a:prstGeom prst="rect">
            <a:avLst/>
          </a:prstGeom>
        </p:spPr>
      </p:pic>
      <p:pic>
        <p:nvPicPr>
          <p:cNvPr id="8" name="图片 7" descr="0E2A3218"/>
          <p:cNvPicPr>
            <a:picLocks noChangeAspect="1"/>
          </p:cNvPicPr>
          <p:nvPr/>
        </p:nvPicPr>
        <p:blipFill>
          <a:blip r:embed="rId4"/>
          <a:srcRect l="26150" t="16889" r="31280" b="19259"/>
          <a:stretch>
            <a:fillRect/>
          </a:stretch>
        </p:blipFill>
        <p:spPr>
          <a:xfrm flipH="1">
            <a:off x="9229090" y="2255520"/>
            <a:ext cx="3080385" cy="37699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-60325" y="-57785"/>
            <a:ext cx="12372340" cy="691515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287655" y="723265"/>
            <a:ext cx="3886200" cy="762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4000">
                <a:srgbClr val="0D664C"/>
              </a:gs>
              <a:gs pos="0">
                <a:srgbClr val="0D664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9634220" y="74930"/>
            <a:ext cx="363855" cy="36385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2000">
                <a:srgbClr val="0D664C"/>
              </a:gs>
              <a:gs pos="0">
                <a:srgbClr val="0D664C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8867140" y="6125210"/>
            <a:ext cx="301625" cy="3136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196850" y="5978525"/>
            <a:ext cx="790575" cy="79057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2000">
                <a:srgbClr val="0D664C"/>
              </a:gs>
              <a:gs pos="0">
                <a:srgbClr val="0D664C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203440" y="2938145"/>
            <a:ext cx="4534535" cy="76200"/>
          </a:xfrm>
          <a:prstGeom prst="rect">
            <a:avLst/>
          </a:prstGeom>
          <a:gradFill>
            <a:gsLst>
              <a:gs pos="100000">
                <a:schemeClr val="bg1">
                  <a:alpha val="1000"/>
                </a:schemeClr>
              </a:gs>
              <a:gs pos="54000">
                <a:srgbClr val="0D664C"/>
              </a:gs>
              <a:gs pos="0">
                <a:srgbClr val="0D664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0201275" y="7493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Consolas" panose="020B0609020204030204" charset="0"/>
              </a:rPr>
              <a:t>F – LG601</a:t>
            </a: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8406765" y="1026795"/>
            <a:ext cx="4891405" cy="1768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 dirty="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F-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LG601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60W /100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 / 200W / 300W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600lm / 900lm / 1300lm / 1800lm 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  <a:sym typeface="+mn-ea"/>
              </a:rPr>
              <a:t>3.2V- 5Ah / 5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Ah / 10Ah / 15Ah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V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-  5W / 8W / 10W / 15W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  <a:sym typeface="+mn-ea"/>
              </a:rPr>
              <a:t>P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  <a:sym typeface="+mn-ea"/>
              </a:rPr>
              <a:t>olycrystalline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 silicon</a:t>
            </a: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287655" y="24511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Consolas" panose="020B0609020204030204" charset="0"/>
              </a:rPr>
              <a:t>Characteristics</a:t>
            </a: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7025005" y="1034415"/>
            <a:ext cx="172021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Model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Power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  <a:sym typeface="+mn-ea"/>
              </a:rPr>
              <a:t>Luminous flux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Battery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Solar panel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7012940" y="3044825"/>
            <a:ext cx="1854200" cy="344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</a:t>
            </a: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 level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Material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Functional feature</a:t>
            </a: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charging time</a:t>
            </a:r>
          </a:p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Working time</a:t>
            </a: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Color</a:t>
            </a: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7103745" y="3972560"/>
            <a:ext cx="4427855" cy="1305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Light control, radar, remote control discharge time of 12 hours can work continuously for 2-3 rainy days</a:t>
            </a:r>
          </a:p>
        </p:txBody>
      </p:sp>
      <p:sp>
        <p:nvSpPr>
          <p:cNvPr id="7" name="文本框 6"/>
          <p:cNvSpPr txBox="1"/>
          <p:nvPr>
            <p:custDataLst>
              <p:tags r:id="rId13"/>
            </p:custDataLst>
          </p:nvPr>
        </p:nvSpPr>
        <p:spPr>
          <a:xfrm>
            <a:off x="8745220" y="3058795"/>
            <a:ext cx="4891405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IP65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ABS+PC 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4"/>
            </p:custDataLst>
          </p:nvPr>
        </p:nvSpPr>
        <p:spPr>
          <a:xfrm>
            <a:off x="8745220" y="5275580"/>
            <a:ext cx="4891405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6-8h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&gt;12h 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pic>
        <p:nvPicPr>
          <p:cNvPr id="16" name="图片 15" descr="遥控器2"/>
          <p:cNvPicPr>
            <a:picLocks noChangeAspect="1"/>
          </p:cNvPicPr>
          <p:nvPr/>
        </p:nvPicPr>
        <p:blipFill>
          <a:blip r:embed="rId19"/>
          <a:srcRect l="6062" t="8833" r="10580" b="14722"/>
          <a:stretch>
            <a:fillRect/>
          </a:stretch>
        </p:blipFill>
        <p:spPr>
          <a:xfrm rot="2160000">
            <a:off x="1527810" y="4689475"/>
            <a:ext cx="1249680" cy="1528445"/>
          </a:xfrm>
          <a:prstGeom prst="rect">
            <a:avLst/>
          </a:prstGeom>
        </p:spPr>
      </p:pic>
      <p:pic>
        <p:nvPicPr>
          <p:cNvPr id="18" name="图片 17" descr="LG111-正面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0"/>
          <a:srcRect l="12148" t="21185" r="13185" b="18074"/>
          <a:stretch>
            <a:fillRect/>
          </a:stretch>
        </p:blipFill>
        <p:spPr>
          <a:xfrm>
            <a:off x="3452495" y="2375535"/>
            <a:ext cx="3215005" cy="2616200"/>
          </a:xfrm>
          <a:prstGeom prst="rect">
            <a:avLst/>
          </a:prstGeom>
        </p:spPr>
      </p:pic>
      <p:pic>
        <p:nvPicPr>
          <p:cNvPr id="19" name="图片 18" descr="0E2A3218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1"/>
          <a:srcRect l="26150" t="16889" r="31280" b="19259"/>
          <a:stretch>
            <a:fillRect/>
          </a:stretch>
        </p:blipFill>
        <p:spPr>
          <a:xfrm>
            <a:off x="-88900" y="1348105"/>
            <a:ext cx="3435985" cy="37699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-60325" y="-57785"/>
            <a:ext cx="12294870" cy="6915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87655" y="24511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Consolas" panose="020B0609020204030204" charset="0"/>
              </a:rPr>
              <a:t>Characteristics</a:t>
            </a: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287655" y="723265"/>
            <a:ext cx="3886200" cy="762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4000">
                <a:srgbClr val="0D664C"/>
              </a:gs>
              <a:gs pos="0">
                <a:srgbClr val="0D664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9634220" y="74930"/>
            <a:ext cx="363855" cy="36385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2000">
                <a:srgbClr val="0D664C"/>
              </a:gs>
              <a:gs pos="0">
                <a:srgbClr val="0D664C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077595" y="4441190"/>
            <a:ext cx="9493885" cy="2327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</a:t>
            </a: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 level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Material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Functional feature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1st gear</a:t>
            </a:r>
          </a:p>
          <a:p>
            <a:pPr>
              <a:lnSpc>
                <a:spcPct val="130000"/>
              </a:lnSpc>
            </a:pP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2nd gear</a:t>
            </a:r>
          </a:p>
          <a:p>
            <a:pPr>
              <a:lnSpc>
                <a:spcPct val="130000"/>
              </a:lnSpc>
            </a:pP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Color:</a:t>
            </a:r>
          </a:p>
        </p:txBody>
      </p:sp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2853055" y="6376035"/>
            <a:ext cx="301625" cy="31369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3557905" y="6376035"/>
            <a:ext cx="301625" cy="31369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7"/>
            </p:custDataLst>
          </p:nvPr>
        </p:nvSpPr>
        <p:spPr>
          <a:xfrm>
            <a:off x="196850" y="5978525"/>
            <a:ext cx="790575" cy="79057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2000">
                <a:srgbClr val="0D664C"/>
              </a:gs>
              <a:gs pos="0">
                <a:srgbClr val="0D664C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7025005" y="1078230"/>
            <a:ext cx="489140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Model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Power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Luminous flux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Battery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Solar panel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7025005" y="3155315"/>
            <a:ext cx="5340350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Model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Power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Luminous flux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Battery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Solar panel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>
            <p:custDataLst>
              <p:tags r:id="rId10"/>
            </p:custDataLst>
          </p:nvPr>
        </p:nvSpPr>
        <p:spPr>
          <a:xfrm>
            <a:off x="7203440" y="2819400"/>
            <a:ext cx="4534535" cy="76200"/>
          </a:xfrm>
          <a:prstGeom prst="rect">
            <a:avLst/>
          </a:prstGeom>
          <a:gradFill>
            <a:gsLst>
              <a:gs pos="100000">
                <a:schemeClr val="bg1">
                  <a:alpha val="1000"/>
                </a:schemeClr>
              </a:gs>
              <a:gs pos="54000">
                <a:srgbClr val="0D664C"/>
              </a:gs>
              <a:gs pos="0">
                <a:srgbClr val="0D664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10201275" y="7493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Consolas" panose="020B0609020204030204" charset="0"/>
              </a:rPr>
              <a:t>F - LG201</a:t>
            </a: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8870950" y="1070610"/>
            <a:ext cx="489140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F-LG201-2W (promotional version)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2W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200lm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18650-3.7V 1000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A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h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5.5V 1W polycrystalline silicon</a:t>
            </a: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8870950" y="3155315"/>
            <a:ext cx="5340350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 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F-LG201-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4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 (promotional version)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4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00lm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18650-3.7V 1500MA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5.5V 1.5W polycrystalline silicon</a:t>
            </a:r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2761615" y="4441190"/>
            <a:ext cx="9493885" cy="1907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P54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PC+ABS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 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switch shifting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The infrared sensor mode turns on the lights and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 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the lights are fully on. Turn off the lights after the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 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induction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asts for 20s.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The infrared sensor mode is on, the lights are fully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 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bright, and the brightness will be 15% after 20s.</a:t>
            </a:r>
          </a:p>
          <a:p>
            <a:pPr>
              <a:lnSpc>
                <a:spcPct val="130000"/>
              </a:lnSpc>
            </a:pPr>
            <a:endParaRPr lang="en-US"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pic>
        <p:nvPicPr>
          <p:cNvPr id="19" name="图片 18" descr="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8"/>
          <a:srcRect l="21562" t="11972" r="25451" b="21778"/>
          <a:stretch>
            <a:fillRect/>
          </a:stretch>
        </p:blipFill>
        <p:spPr>
          <a:xfrm rot="2340000" flipH="1">
            <a:off x="-54610" y="995045"/>
            <a:ext cx="4008755" cy="3341370"/>
          </a:xfrm>
          <a:prstGeom prst="rect">
            <a:avLst/>
          </a:prstGeom>
        </p:spPr>
      </p:pic>
      <p:pic>
        <p:nvPicPr>
          <p:cNvPr id="20" name="图片 19" descr="3"/>
          <p:cNvPicPr>
            <a:picLocks noChangeAspect="1"/>
          </p:cNvPicPr>
          <p:nvPr/>
        </p:nvPicPr>
        <p:blipFill>
          <a:blip r:embed="rId19"/>
          <a:srcRect l="30901" t="19241" r="28747" b="25370"/>
          <a:stretch>
            <a:fillRect/>
          </a:stretch>
        </p:blipFill>
        <p:spPr>
          <a:xfrm rot="2820000" flipH="1">
            <a:off x="3483610" y="1473835"/>
            <a:ext cx="3061970" cy="28022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>
          <a:xfrm>
            <a:off x="-34925" y="0"/>
            <a:ext cx="12226925" cy="6929755"/>
          </a:xfrm>
          <a:prstGeom prst="snip2DiagRect">
            <a:avLst>
              <a:gd name="adj1" fmla="val 0"/>
              <a:gd name="adj2" fmla="val 48636"/>
            </a:avLst>
          </a:prstGeom>
          <a:solidFill>
            <a:srgbClr val="0D664C">
              <a:alpha val="6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18465" y="6218555"/>
            <a:ext cx="377190" cy="391795"/>
          </a:xfrm>
          <a:prstGeom prst="rect">
            <a:avLst/>
          </a:prstGeom>
          <a:solidFill>
            <a:srgbClr val="0D664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90245" y="716280"/>
            <a:ext cx="1951355" cy="2026920"/>
          </a:xfrm>
          <a:prstGeom prst="rect">
            <a:avLst/>
          </a:prstGeom>
          <a:solidFill>
            <a:srgbClr val="0D664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67435" y="358140"/>
            <a:ext cx="5001260" cy="3429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6000" b="1">
                <a:solidFill>
                  <a:schemeClr val="bg1"/>
                </a:solidFill>
                <a:latin typeface="David" panose="020E0502060401010101" charset="0"/>
                <a:ea typeface="hakuyoxingshu7000" panose="02000600000000000000" charset="-122"/>
                <a:cs typeface="David" panose="020E0502060401010101" charset="0"/>
              </a:rPr>
              <a:t>02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0" y="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+mn-ea"/>
                <a:cs typeface="Consolas" panose="020B0609020204030204" charset="0"/>
              </a:rPr>
              <a:t>F - LG105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67435" y="3615690"/>
            <a:ext cx="9059545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400" b="1">
                <a:solidFill>
                  <a:srgbClr val="0D664C"/>
                </a:solidFill>
                <a:latin typeface="微软雅黑" panose="020B0503020204020204" charset="-122"/>
                <a:ea typeface="微软雅黑" panose="020B0503020204020204" charset="-122"/>
                <a:cs typeface="Consolas" panose="020B0609020204030204" charset="0"/>
              </a:rPr>
              <a:t>Solar Grass Light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884045" y="4403725"/>
            <a:ext cx="391287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bg2"/>
                </a:solidFill>
                <a:latin typeface="站酷高端黑" panose="02010600030101010101" charset="-122"/>
                <a:ea typeface="站酷高端黑" panose="02010600030101010101" charset="-122"/>
                <a:cs typeface="Consolas" panose="020B0609020204030204" charset="0"/>
              </a:rPr>
              <a:t>Provide full range of ground mounted lighting</a:t>
            </a:r>
          </a:p>
        </p:txBody>
      </p:sp>
      <p:pic>
        <p:nvPicPr>
          <p:cNvPr id="16" name="图片 15" descr="logo绿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745" y="197485"/>
            <a:ext cx="2291080" cy="7410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2090" y="2339975"/>
            <a:ext cx="5372735" cy="4270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-60325" y="-57785"/>
            <a:ext cx="12294870" cy="691515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287655" y="723265"/>
            <a:ext cx="3886200" cy="762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4000">
                <a:srgbClr val="0D664C"/>
              </a:gs>
              <a:gs pos="0">
                <a:srgbClr val="0D664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9634220" y="74930"/>
            <a:ext cx="363855" cy="36385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2000">
                <a:srgbClr val="0D664C"/>
              </a:gs>
              <a:gs pos="0">
                <a:srgbClr val="0D664C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077595" y="4903470"/>
            <a:ext cx="949388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</a:t>
            </a: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 level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Material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Functional feature</a:t>
            </a: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Color</a:t>
            </a:r>
          </a:p>
        </p:txBody>
      </p:sp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2863215" y="6078855"/>
            <a:ext cx="301625" cy="31369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196850" y="5978525"/>
            <a:ext cx="790575" cy="79057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2000">
                <a:srgbClr val="0D664C"/>
              </a:gs>
              <a:gs pos="0">
                <a:srgbClr val="0D664C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025005" y="1034415"/>
            <a:ext cx="489140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Model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Power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Luminous flux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Battery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Solar panel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7025005" y="3103880"/>
            <a:ext cx="5340350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Model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Power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Luminous flux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Battery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Solar panel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7203440" y="2819400"/>
            <a:ext cx="4534535" cy="76200"/>
          </a:xfrm>
          <a:prstGeom prst="rect">
            <a:avLst/>
          </a:prstGeom>
          <a:gradFill>
            <a:gsLst>
              <a:gs pos="100000">
                <a:schemeClr val="bg1">
                  <a:alpha val="1000"/>
                </a:schemeClr>
              </a:gs>
              <a:gs pos="54000">
                <a:srgbClr val="0D664C"/>
              </a:gs>
              <a:gs pos="0">
                <a:srgbClr val="0D664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10201275" y="7493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Consolas" panose="020B0609020204030204" charset="0"/>
              </a:rPr>
              <a:t>F - LG105</a:t>
            </a: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8870950" y="1026795"/>
            <a:ext cx="489140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F-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LG105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-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3w-G1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3w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300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lm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18650-3.7V 1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2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00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A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h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6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V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1.2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 polycrystalline silicon</a:t>
            </a: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8870950" y="3103880"/>
            <a:ext cx="5340350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F-LG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105-7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-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G1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7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700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lm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18650-3.7V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24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00MA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6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V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2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 polycrystalline silicon</a:t>
            </a: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2761615" y="4903470"/>
            <a:ext cx="9493885" cy="1305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54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PC+ABS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Charging time 6-8 hours, automatic sensing at night with continuous light on for 10-12 hours.</a:t>
            </a:r>
            <a:b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</a:b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Three speed induction mode.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4"/>
            </p:custDataLst>
          </p:nvPr>
        </p:nvSpPr>
        <p:spPr>
          <a:xfrm>
            <a:off x="287655" y="24511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Consolas" panose="020B0609020204030204" charset="0"/>
              </a:rPr>
              <a:t>Characteristics</a:t>
            </a: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800" y="1717675"/>
            <a:ext cx="2603500" cy="23164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矩形 17"/>
          <p:cNvSpPr/>
          <p:nvPr>
            <p:custDataLst>
              <p:tags r:id="rId16"/>
            </p:custDataLst>
          </p:nvPr>
        </p:nvSpPr>
        <p:spPr>
          <a:xfrm>
            <a:off x="3345815" y="6078855"/>
            <a:ext cx="301625" cy="31369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说明图-01"/>
          <p:cNvPicPr>
            <a:picLocks noChangeAspect="1"/>
          </p:cNvPicPr>
          <p:nvPr/>
        </p:nvPicPr>
        <p:blipFill>
          <a:blip r:embed="rId20"/>
          <a:srcRect l="36503" t="8421" r="23159" b="13553"/>
          <a:stretch>
            <a:fillRect/>
          </a:stretch>
        </p:blipFill>
        <p:spPr>
          <a:xfrm>
            <a:off x="3035300" y="1981200"/>
            <a:ext cx="2219960" cy="1934845"/>
          </a:xfrm>
          <a:prstGeom prst="rect">
            <a:avLst/>
          </a:prstGeom>
        </p:spPr>
      </p:pic>
      <p:pic>
        <p:nvPicPr>
          <p:cNvPr id="19" name="图片 18" descr="分离式投光灯.263"/>
          <p:cNvPicPr>
            <a:picLocks noChangeAspect="1"/>
          </p:cNvPicPr>
          <p:nvPr/>
        </p:nvPicPr>
        <p:blipFill>
          <a:blip r:embed="rId21"/>
          <a:srcRect l="30353" t="5780" r="41447" b="11355"/>
          <a:stretch>
            <a:fillRect/>
          </a:stretch>
        </p:blipFill>
        <p:spPr>
          <a:xfrm>
            <a:off x="5031105" y="1071245"/>
            <a:ext cx="1844675" cy="29629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>
          <a:xfrm>
            <a:off x="-34925" y="0"/>
            <a:ext cx="12226925" cy="6929755"/>
          </a:xfrm>
          <a:prstGeom prst="snip2DiagRect">
            <a:avLst>
              <a:gd name="adj1" fmla="val 0"/>
              <a:gd name="adj2" fmla="val 48636"/>
            </a:avLst>
          </a:prstGeom>
          <a:solidFill>
            <a:srgbClr val="0D664C">
              <a:alpha val="6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18465" y="6218555"/>
            <a:ext cx="377190" cy="391795"/>
          </a:xfrm>
          <a:prstGeom prst="rect">
            <a:avLst/>
          </a:prstGeom>
          <a:solidFill>
            <a:srgbClr val="0D664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90245" y="716280"/>
            <a:ext cx="1951355" cy="2026920"/>
          </a:xfrm>
          <a:prstGeom prst="rect">
            <a:avLst/>
          </a:prstGeom>
          <a:solidFill>
            <a:srgbClr val="0D664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67435" y="358140"/>
            <a:ext cx="5001260" cy="3429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6000" b="1">
                <a:solidFill>
                  <a:schemeClr val="bg1"/>
                </a:solidFill>
                <a:latin typeface="David" panose="020E0502060401010101" charset="0"/>
                <a:ea typeface="hakuyoxingshu7000" panose="02000600000000000000" charset="-122"/>
                <a:cs typeface="David" panose="020E0502060401010101" charset="0"/>
              </a:rPr>
              <a:t>03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0" y="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+mn-ea"/>
                <a:cs typeface="Consolas" panose="020B0609020204030204" charset="0"/>
              </a:rPr>
              <a:t>F - WL108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84200" y="3615690"/>
            <a:ext cx="9059545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400" b="1">
                <a:solidFill>
                  <a:srgbClr val="0D664C"/>
                </a:solidFill>
                <a:latin typeface="微软雅黑" panose="020B0503020204020204" charset="-122"/>
                <a:ea typeface="微软雅黑" panose="020B0503020204020204" charset="-122"/>
                <a:cs typeface="Consolas" panose="020B0609020204030204" charset="0"/>
              </a:rPr>
              <a:t>Solar foldable wall lamp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884045" y="4403725"/>
            <a:ext cx="391287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bg2"/>
                </a:solidFill>
                <a:latin typeface="站酷高端黑" panose="02010600030101010101" charset="-122"/>
                <a:ea typeface="站酷高端黑" panose="02010600030101010101" charset="-122"/>
                <a:cs typeface="Consolas" panose="020B0609020204030204" charset="0"/>
              </a:rPr>
              <a:t>Simple foldable induction wall lamp for easy installation</a:t>
            </a:r>
          </a:p>
        </p:txBody>
      </p:sp>
      <p:pic>
        <p:nvPicPr>
          <p:cNvPr id="16" name="图片 15" descr="logo绿-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745" y="197485"/>
            <a:ext cx="2291080" cy="741045"/>
          </a:xfrm>
          <a:prstGeom prst="rect">
            <a:avLst/>
          </a:prstGeom>
        </p:spPr>
      </p:pic>
      <p:pic>
        <p:nvPicPr>
          <p:cNvPr id="3" name="图片 2" descr="F-WL108-4W&amp;7W太阳能壁灯-01"/>
          <p:cNvPicPr>
            <a:picLocks noChangeAspect="1"/>
          </p:cNvPicPr>
          <p:nvPr/>
        </p:nvPicPr>
        <p:blipFill>
          <a:blip r:embed="rId3"/>
          <a:srcRect l="32093" t="8653" r="34728" b="9868"/>
          <a:stretch>
            <a:fillRect/>
          </a:stretch>
        </p:blipFill>
        <p:spPr>
          <a:xfrm>
            <a:off x="7600950" y="1858645"/>
            <a:ext cx="3439795" cy="47517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-60325" y="-57785"/>
            <a:ext cx="12294870" cy="6915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287655" y="723265"/>
            <a:ext cx="3886200" cy="762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4000">
                <a:srgbClr val="0D664C"/>
              </a:gs>
              <a:gs pos="0">
                <a:srgbClr val="0D664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9634220" y="74930"/>
            <a:ext cx="363855" cy="36385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2000">
                <a:srgbClr val="0D664C"/>
              </a:gs>
              <a:gs pos="0">
                <a:srgbClr val="0D664C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077595" y="4903470"/>
            <a:ext cx="949388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</a:t>
            </a: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 level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Material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Functional feature</a:t>
            </a:r>
          </a:p>
          <a:p>
            <a:pPr>
              <a:lnSpc>
                <a:spcPct val="130000"/>
              </a:lnSpc>
            </a:pP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Color</a:t>
            </a:r>
          </a:p>
        </p:txBody>
      </p:sp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2863215" y="6078855"/>
            <a:ext cx="301625" cy="31369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3568065" y="6078855"/>
            <a:ext cx="301625" cy="31369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7"/>
            </p:custDataLst>
          </p:nvPr>
        </p:nvSpPr>
        <p:spPr>
          <a:xfrm>
            <a:off x="196850" y="5978525"/>
            <a:ext cx="790575" cy="79057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2000">
                <a:srgbClr val="0D664C"/>
              </a:gs>
              <a:gs pos="0">
                <a:srgbClr val="0D664C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7025005" y="1034415"/>
            <a:ext cx="489140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Model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Power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Luminous flux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Battery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Solar panel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7025005" y="3103880"/>
            <a:ext cx="5340350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Model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Power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Luminous flux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Battery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Solar panel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>
            <p:custDataLst>
              <p:tags r:id="rId10"/>
            </p:custDataLst>
          </p:nvPr>
        </p:nvSpPr>
        <p:spPr>
          <a:xfrm>
            <a:off x="7203440" y="2819400"/>
            <a:ext cx="4534535" cy="76200"/>
          </a:xfrm>
          <a:prstGeom prst="rect">
            <a:avLst/>
          </a:prstGeom>
          <a:gradFill>
            <a:gsLst>
              <a:gs pos="100000">
                <a:schemeClr val="bg1">
                  <a:alpha val="1000"/>
                </a:schemeClr>
              </a:gs>
              <a:gs pos="54000">
                <a:srgbClr val="0D664C"/>
              </a:gs>
              <a:gs pos="0">
                <a:srgbClr val="0D664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10201275" y="7493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Consolas" panose="020B0609020204030204" charset="0"/>
              </a:rPr>
              <a:t>F - WL108</a:t>
            </a: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8870950" y="1026795"/>
            <a:ext cx="489140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F-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WL108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-2W (promotional version)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2W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200lm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18650-3.7V 1000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A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h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5.5V 1W polycrystalline silicon</a:t>
            </a: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8870950" y="3103880"/>
            <a:ext cx="5340350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F-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WL108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-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4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 (promotional version)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4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4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00lm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18650-3.7V 1500MA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5.5V 1.5W polycrystalline silicon</a:t>
            </a:r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2761615" y="4903470"/>
            <a:ext cx="9493885" cy="1305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65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PC+ABS</a:t>
            </a:r>
          </a:p>
          <a:p>
            <a:pPr>
              <a:lnSpc>
                <a:spcPct val="130000"/>
              </a:lnSpc>
            </a:pPr>
            <a:r>
              <a:rPr sz="14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Lights up when someone is detected; After the person leaves, after a delay of 20 seconds, it will become 15% brightness and last for one night</a:t>
            </a: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.</a:t>
            </a:r>
            <a:endParaRPr sz="1400">
              <a:solidFill>
                <a:schemeClr val="tx1">
                  <a:lumMod val="50000"/>
                  <a:lumOff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pic>
        <p:nvPicPr>
          <p:cNvPr id="19" name="图片 18" descr="F-WL108--2W&amp;4W&amp;7W太阳能壁灯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0" y="847090"/>
            <a:ext cx="7080250" cy="39820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150" h="6271">
                <a:moveTo>
                  <a:pt x="2504" y="5464"/>
                </a:moveTo>
                <a:lnTo>
                  <a:pt x="2504" y="6126"/>
                </a:lnTo>
                <a:lnTo>
                  <a:pt x="9499" y="6126"/>
                </a:lnTo>
                <a:lnTo>
                  <a:pt x="9499" y="5464"/>
                </a:lnTo>
                <a:lnTo>
                  <a:pt x="2504" y="5464"/>
                </a:lnTo>
                <a:close/>
                <a:moveTo>
                  <a:pt x="0" y="0"/>
                </a:moveTo>
                <a:lnTo>
                  <a:pt x="11150" y="0"/>
                </a:lnTo>
                <a:lnTo>
                  <a:pt x="11150" y="6271"/>
                </a:lnTo>
                <a:lnTo>
                  <a:pt x="0" y="6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1" name="文本框 20"/>
          <p:cNvSpPr txBox="1"/>
          <p:nvPr>
            <p:custDataLst>
              <p:tags r:id="rId15"/>
            </p:custDataLst>
          </p:nvPr>
        </p:nvSpPr>
        <p:spPr>
          <a:xfrm>
            <a:off x="287655" y="24511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Consolas" panose="020B0609020204030204" charset="0"/>
              </a:rPr>
              <a:t>Characteristics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>
          <a:xfrm>
            <a:off x="-34925" y="0"/>
            <a:ext cx="12226925" cy="6929755"/>
          </a:xfrm>
          <a:prstGeom prst="snip2DiagRect">
            <a:avLst>
              <a:gd name="adj1" fmla="val 0"/>
              <a:gd name="adj2" fmla="val 48636"/>
            </a:avLst>
          </a:prstGeom>
          <a:solidFill>
            <a:srgbClr val="0D664C">
              <a:alpha val="6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18465" y="6218555"/>
            <a:ext cx="377190" cy="391795"/>
          </a:xfrm>
          <a:prstGeom prst="rect">
            <a:avLst/>
          </a:prstGeom>
          <a:solidFill>
            <a:srgbClr val="0D664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90245" y="716280"/>
            <a:ext cx="1951355" cy="2026920"/>
          </a:xfrm>
          <a:prstGeom prst="rect">
            <a:avLst/>
          </a:prstGeom>
          <a:solidFill>
            <a:srgbClr val="0D664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67435" y="358140"/>
            <a:ext cx="5001260" cy="3429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6000" b="1">
                <a:solidFill>
                  <a:schemeClr val="bg1"/>
                </a:solidFill>
                <a:latin typeface="David" panose="020E0502060401010101" charset="0"/>
                <a:ea typeface="hakuyoxingshu7000" panose="02000600000000000000" charset="-122"/>
                <a:cs typeface="David" panose="020E0502060401010101" charset="0"/>
              </a:rPr>
              <a:t>05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0" y="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+mn-ea"/>
                <a:cs typeface="Consolas" panose="020B0609020204030204" charset="0"/>
              </a:rPr>
              <a:t>F - WL105 / GL105 / LG305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84200" y="3615690"/>
            <a:ext cx="9059545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400" b="1">
                <a:solidFill>
                  <a:srgbClr val="0D664C"/>
                </a:solidFill>
                <a:latin typeface="微软雅黑" panose="020B0503020204020204" charset="-122"/>
                <a:ea typeface="微软雅黑" panose="020B0503020204020204" charset="-122"/>
                <a:cs typeface="Consolas" panose="020B0609020204030204" charset="0"/>
              </a:rPr>
              <a:t>High quality solar wall lamp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010410" y="4635500"/>
            <a:ext cx="391287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bg2"/>
                </a:solidFill>
                <a:latin typeface="站酷高端黑" panose="02010600030101010101" charset="-122"/>
                <a:ea typeface="站酷高端黑" panose="02010600030101010101" charset="-122"/>
                <a:cs typeface="Consolas" panose="020B0609020204030204" charset="0"/>
              </a:rPr>
              <a:t>Provide integrated solar panels and light sources for enhanced overall feel</a:t>
            </a:r>
          </a:p>
        </p:txBody>
      </p:sp>
      <p:pic>
        <p:nvPicPr>
          <p:cNvPr id="16" name="图片 15" descr="logo绿-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745" y="197485"/>
            <a:ext cx="2291080" cy="741045"/>
          </a:xfrm>
          <a:prstGeom prst="rect">
            <a:avLst/>
          </a:prstGeom>
        </p:spPr>
      </p:pic>
      <p:pic>
        <p:nvPicPr>
          <p:cNvPr id="6" name="图片 5" descr="套灯"/>
          <p:cNvPicPr>
            <a:picLocks noChangeAspect="1"/>
          </p:cNvPicPr>
          <p:nvPr/>
        </p:nvPicPr>
        <p:blipFill>
          <a:blip r:embed="rId3"/>
          <a:srcRect l="30538" r="27382"/>
          <a:stretch>
            <a:fillRect/>
          </a:stretch>
        </p:blipFill>
        <p:spPr>
          <a:xfrm>
            <a:off x="8296275" y="1602105"/>
            <a:ext cx="3829685" cy="51219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-60325" y="-57785"/>
            <a:ext cx="12294870" cy="691515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287655" y="723265"/>
            <a:ext cx="3886200" cy="762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4000">
                <a:srgbClr val="0D664C"/>
              </a:gs>
              <a:gs pos="0">
                <a:srgbClr val="0D664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7008495" y="74930"/>
            <a:ext cx="363855" cy="36385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2000">
                <a:srgbClr val="0D664C"/>
              </a:gs>
              <a:gs pos="0">
                <a:srgbClr val="0D664C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8862695" y="6532880"/>
            <a:ext cx="223520" cy="236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196850" y="5978525"/>
            <a:ext cx="790575" cy="79057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2000">
                <a:srgbClr val="0D664C"/>
              </a:gs>
              <a:gs pos="0">
                <a:srgbClr val="0D664C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203440" y="2865755"/>
            <a:ext cx="4534535" cy="76200"/>
          </a:xfrm>
          <a:prstGeom prst="rect">
            <a:avLst/>
          </a:prstGeom>
          <a:gradFill>
            <a:gsLst>
              <a:gs pos="100000">
                <a:schemeClr val="bg1">
                  <a:alpha val="1000"/>
                </a:schemeClr>
              </a:gs>
              <a:gs pos="54000">
                <a:srgbClr val="0D664C"/>
              </a:gs>
              <a:gs pos="0">
                <a:srgbClr val="0D664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7575550" y="7493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Consolas" panose="020B0609020204030204" charset="0"/>
                <a:sym typeface="+mn-ea"/>
              </a:rPr>
              <a:t>F -  GL105 </a:t>
            </a: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8745220" y="1026795"/>
            <a:ext cx="489140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 -  GL10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3W 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3W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  <a:sym typeface="+mn-ea"/>
              </a:rPr>
              <a:t>450lm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  <a:sym typeface="+mn-ea"/>
              </a:rPr>
              <a:t>3.7V-2000m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Ah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5.5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V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-1.5W 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  <a:sym typeface="+mn-ea"/>
              </a:rPr>
              <a:t>Monocrystalline silicon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287655" y="24511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Consolas" panose="020B0609020204030204" charset="0"/>
              </a:rPr>
              <a:t>Characteristics</a:t>
            </a: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7025005" y="1034415"/>
            <a:ext cx="172021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Model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Power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  <a:sym typeface="+mn-ea"/>
              </a:rPr>
              <a:t>Luminous flux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Battery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Solar panel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7008495" y="3119120"/>
            <a:ext cx="1854200" cy="3725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</a:t>
            </a: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 level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Material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Functional feature</a:t>
            </a: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charging time</a:t>
            </a:r>
          </a:p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Working time</a:t>
            </a:r>
          </a:p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Color</a:t>
            </a: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7025005" y="4038600"/>
            <a:ext cx="5144770" cy="1120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First gear, turn on the light at 50% brightness for 1 hour, then decrease the brightness to 20% for 5 hours, and then decrease the brightness to 5% until dawn.</a:t>
            </a:r>
          </a:p>
          <a:p>
            <a:pPr>
              <a:lnSpc>
                <a:spcPct val="130000"/>
              </a:lnSpc>
            </a:pPr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Second gear, 100% brightness in the first minute, 75% brightness in 1-10 minutes, 50% brightness in 10-30 minutes, 20% brightness in half an hour -5 hours, and 5% brightness in 5-10 hours</a:t>
            </a:r>
          </a:p>
        </p:txBody>
      </p:sp>
      <p:pic>
        <p:nvPicPr>
          <p:cNvPr id="4" name="图片 3" descr="套灯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8"/>
          <a:srcRect l="44639" t="10982" r="42567" b="1662"/>
          <a:stretch>
            <a:fillRect/>
          </a:stretch>
        </p:blipFill>
        <p:spPr>
          <a:xfrm>
            <a:off x="2849245" y="1064895"/>
            <a:ext cx="1402715" cy="539051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8745220" y="3119755"/>
            <a:ext cx="4891405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IP65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PC+ABS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5"/>
            </p:custDataLst>
          </p:nvPr>
        </p:nvSpPr>
        <p:spPr>
          <a:xfrm>
            <a:off x="8745220" y="5910580"/>
            <a:ext cx="4891405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6-8 h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10-12h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-60325" y="-57785"/>
            <a:ext cx="12294870" cy="691515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287655" y="723265"/>
            <a:ext cx="3886200" cy="762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4000">
                <a:srgbClr val="0D664C"/>
              </a:gs>
              <a:gs pos="0">
                <a:srgbClr val="0D664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7008495" y="74930"/>
            <a:ext cx="363855" cy="36385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2000">
                <a:srgbClr val="0D664C"/>
              </a:gs>
              <a:gs pos="0">
                <a:srgbClr val="0D664C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8862695" y="6532880"/>
            <a:ext cx="223520" cy="236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196850" y="5978525"/>
            <a:ext cx="790575" cy="79057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2000">
                <a:srgbClr val="0D664C"/>
              </a:gs>
              <a:gs pos="0">
                <a:srgbClr val="0D664C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203440" y="2865755"/>
            <a:ext cx="4534535" cy="76200"/>
          </a:xfrm>
          <a:prstGeom prst="rect">
            <a:avLst/>
          </a:prstGeom>
          <a:gradFill>
            <a:gsLst>
              <a:gs pos="100000">
                <a:schemeClr val="bg1">
                  <a:alpha val="1000"/>
                </a:schemeClr>
              </a:gs>
              <a:gs pos="54000">
                <a:srgbClr val="0D664C"/>
              </a:gs>
              <a:gs pos="0">
                <a:srgbClr val="0D664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7575550" y="7493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Consolas" panose="020B0609020204030204" charset="0"/>
                <a:sym typeface="+mn-ea"/>
              </a:rPr>
              <a:t>F -  WL105 </a:t>
            </a: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8745220" y="1026795"/>
            <a:ext cx="489140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 - 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L10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3W 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3W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  <a:sym typeface="+mn-ea"/>
              </a:rPr>
              <a:t>450lm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  <a:sym typeface="+mn-ea"/>
              </a:rPr>
              <a:t>3.7V-2000m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Ah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5.5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V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-1.5W 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  <a:sym typeface="+mn-ea"/>
              </a:rPr>
              <a:t>Monocrystalline silicon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287655" y="245110"/>
            <a:ext cx="5001260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ExtraLight" panose="020B0200000000000000" charset="-122"/>
                <a:ea typeface="思源黑体 CN ExtraLight" panose="020B0200000000000000" charset="-122"/>
                <a:cs typeface="Consolas" panose="020B0609020204030204" charset="0"/>
              </a:rPr>
              <a:t>Characteristics</a:t>
            </a: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7025005" y="1034415"/>
            <a:ext cx="1720215" cy="148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Model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Power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  <a:sym typeface="+mn-ea"/>
              </a:rPr>
              <a:t>Luminous flux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Battery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Solar panel</a:t>
            </a:r>
            <a:endParaRPr sz="1400" b="1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7025005" y="2880995"/>
            <a:ext cx="1854200" cy="400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</a:t>
            </a: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 level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Material</a:t>
            </a:r>
          </a:p>
          <a:p>
            <a:pPr>
              <a:lnSpc>
                <a:spcPct val="130000"/>
              </a:lnSpc>
            </a:pPr>
            <a:r>
              <a: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Functional feature</a:t>
            </a:r>
          </a:p>
          <a:p>
            <a:pPr>
              <a:lnSpc>
                <a:spcPct val="130000"/>
              </a:lnSpc>
            </a:pPr>
            <a:endParaRPr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charging time</a:t>
            </a:r>
          </a:p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Working time</a:t>
            </a:r>
          </a:p>
          <a:p>
            <a:pPr>
              <a:lnSpc>
                <a:spcPct val="130000"/>
              </a:lnSpc>
            </a:pPr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Color</a:t>
            </a: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7025005" y="4038600"/>
            <a:ext cx="5144770" cy="1120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endParaRPr lang="en-US" sz="1300">
              <a:solidFill>
                <a:schemeClr val="tx1">
                  <a:lumMod val="50000"/>
                  <a:lumOff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pic>
        <p:nvPicPr>
          <p:cNvPr id="4" name="图片 3" descr="套灯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9"/>
          <a:srcRect l="31399" t="10982" r="54602" b="55728"/>
          <a:stretch>
            <a:fillRect/>
          </a:stretch>
        </p:blipFill>
        <p:spPr>
          <a:xfrm>
            <a:off x="1980565" y="1809750"/>
            <a:ext cx="2724150" cy="364680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8745220" y="2880995"/>
            <a:ext cx="4891405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IP54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PC+ABS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5"/>
            </p:custDataLst>
          </p:nvPr>
        </p:nvSpPr>
        <p:spPr>
          <a:xfrm>
            <a:off x="8745220" y="5910580"/>
            <a:ext cx="4891405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6-8 h</a:t>
            </a:r>
          </a:p>
          <a:p>
            <a:pPr>
              <a:lnSpc>
                <a:spcPct val="13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10-12h</a:t>
            </a:r>
            <a:endParaRPr sz="1400">
              <a:solidFill>
                <a:schemeClr val="bg1">
                  <a:lumMod val="50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6"/>
            </p:custDataLst>
          </p:nvPr>
        </p:nvSpPr>
        <p:spPr>
          <a:xfrm>
            <a:off x="6926580" y="3810000"/>
            <a:ext cx="530796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300">
                <a:solidFill>
                  <a:schemeClr val="bg1">
                    <a:lumMod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charset="-122"/>
              </a:rPr>
              <a:t>1st gear: In infrared sensing mode, all lights are turned on, and the sensing is maintained for 20 seconds. After the person leaves, the lights are turned off. 2nd gear: In infrared sensing mode, all lights are on, and the brightness is 15% after 20 seconds. 3rd gear: 100% brightness in the 1st minute, 75% brightness in the 1st to 10th minute, 50% brightness in the 10th to 30th minute, 15% brightness in the 5th to 5th hour, and 5% brightness in the 5th to 10th hour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TE4MTM5M2QzZDZjZTkxZjUwZDM2MTI1YzdiNmY1MDk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1086</Words>
  <Application>Microsoft Office PowerPoint</Application>
  <PresentationFormat>宽屏</PresentationFormat>
  <Paragraphs>306</Paragraphs>
  <Slides>16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微软雅黑</vt:lpstr>
      <vt:lpstr>思源黑体 CN ExtraLight</vt:lpstr>
      <vt:lpstr>思源黑体 CN Medium</vt:lpstr>
      <vt:lpstr>站酷高端黑</vt:lpstr>
      <vt:lpstr>Arial</vt:lpstr>
      <vt:lpstr>Calibri</vt:lpstr>
      <vt:lpstr>David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张杭</dc:creator>
  <cp:lastModifiedBy>汪泽琳</cp:lastModifiedBy>
  <cp:revision>242</cp:revision>
  <dcterms:created xsi:type="dcterms:W3CDTF">2023-07-24T06:15:00Z</dcterms:created>
  <dcterms:modified xsi:type="dcterms:W3CDTF">2023-09-22T07:08:05Z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9F9616AE948F4B2894362BA0C2A768D0_12</vt:lpwstr>
  </property>
  <property fmtid="{D5CDD505-2E9C-101B-9397-08002B2CF9AE}" pid="3" name="KSOProductBuildVer">
    <vt:lpwstr>2052-12.1.0.15120</vt:lpwstr>
  </property>
</Properties>
</file>